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8" r:id="rId2"/>
    <p:sldId id="339" r:id="rId3"/>
    <p:sldId id="435" r:id="rId4"/>
    <p:sldId id="442" r:id="rId5"/>
    <p:sldId id="439" r:id="rId6"/>
    <p:sldId id="443" r:id="rId7"/>
    <p:sldId id="448" r:id="rId8"/>
    <p:sldId id="449" r:id="rId9"/>
    <p:sldId id="433" r:id="rId10"/>
    <p:sldId id="447" r:id="rId11"/>
    <p:sldId id="429" r:id="rId12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61770" autoAdjust="0"/>
  </p:normalViewPr>
  <p:slideViewPr>
    <p:cSldViewPr snapToGrid="0" snapToObjects="1">
      <p:cViewPr>
        <p:scale>
          <a:sx n="130" d="100"/>
          <a:sy n="130" d="100"/>
        </p:scale>
        <p:origin x="-568" y="-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Search: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</a:t>
            </a:r>
            <a:r>
              <a:rPr lang="en-US" dirty="0" smtClean="0"/>
              <a:t>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 -</a:t>
            </a:r>
            <a:r>
              <a:rPr lang="en-US" dirty="0" smtClean="0"/>
              <a:t>-</a:t>
            </a:r>
            <a:r>
              <a:rPr lang="en-US" dirty="0" smtClean="0"/>
              <a:t>query</a:t>
            </a:r>
            <a:r>
              <a:rPr lang="en-US" dirty="0" smtClean="0"/>
              <a:t>='#</a:t>
            </a:r>
            <a:r>
              <a:rPr lang="en-US" dirty="0" err="1" smtClean="0"/>
              <a:t>marchmadness</a:t>
            </a:r>
            <a:r>
              <a:rPr lang="en-US" dirty="0" smtClean="0"/>
              <a:t>' |  log" --deploy</a:t>
            </a:r>
          </a:p>
          <a:p>
            <a:endParaRPr lang="en-US" dirty="0" smtClean="0"/>
          </a:p>
          <a:p>
            <a:r>
              <a:rPr lang="en-US" dirty="0" smtClean="0"/>
              <a:t>Search + Splitter:</a:t>
            </a:r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</a:t>
            </a:r>
            <a:r>
              <a:rPr lang="en-US" dirty="0" smtClean="0"/>
              <a:t>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</a:t>
            </a:r>
            <a:r>
              <a:rPr lang="en-US" baseline="0" dirty="0" smtClean="0"/>
              <a:t> </a:t>
            </a:r>
            <a:r>
              <a:rPr lang="en-US" dirty="0" smtClean="0"/>
              <a:t>-</a:t>
            </a:r>
            <a:r>
              <a:rPr lang="en-US" dirty="0" smtClean="0"/>
              <a:t>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+ Splitter + Filtering</a:t>
            </a:r>
            <a:endParaRPr lang="en-US" dirty="0" smtClean="0"/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</a:t>
            </a:r>
            <a:r>
              <a:rPr lang="en-US" dirty="0" smtClean="0"/>
              <a:t>--</a:t>
            </a:r>
            <a:r>
              <a:rPr lang="en-US" dirty="0" err="1" smtClean="0"/>
              <a:t>consumerSecret</a:t>
            </a:r>
            <a:r>
              <a:rPr lang="en-US" dirty="0" smtClean="0"/>
              <a:t>=</a:t>
            </a:r>
            <a:r>
              <a:rPr lang="en-US" smtClean="0"/>
              <a:t>&lt;secret&gt; </a:t>
            </a:r>
            <a:r>
              <a:rPr lang="en-US" dirty="0" smtClean="0"/>
              <a:t>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r>
              <a:rPr lang="en-US" dirty="0" smtClean="0"/>
              <a:t>Tap for counter:</a:t>
            </a:r>
          </a:p>
          <a:p>
            <a:r>
              <a:rPr lang="en-US" dirty="0" smtClean="0"/>
              <a:t>stream create </a:t>
            </a:r>
            <a:r>
              <a:rPr lang="en-US" dirty="0" err="1" smtClean="0"/>
              <a:t>tweetlang</a:t>
            </a:r>
            <a:r>
              <a:rPr lang="en-US" dirty="0" smtClean="0"/>
              <a:t>  --definition "</a:t>
            </a:r>
            <a:r>
              <a:rPr lang="en-US" dirty="0" err="1" smtClean="0"/>
              <a:t>tap:stream:tweettest</a:t>
            </a:r>
            <a:r>
              <a:rPr lang="en-US" dirty="0" smtClean="0"/>
              <a:t> &gt; field-value-counter --</a:t>
            </a:r>
            <a:r>
              <a:rPr lang="en-US" dirty="0" err="1" smtClean="0"/>
              <a:t>fieldName</a:t>
            </a:r>
            <a:r>
              <a:rPr lang="en-US" dirty="0" smtClean="0"/>
              <a:t>=</a:t>
            </a:r>
            <a:r>
              <a:rPr lang="en-US" dirty="0" err="1" smtClean="0"/>
              <a:t>lang</a:t>
            </a:r>
            <a:r>
              <a:rPr lang="en-US" dirty="0" smtClean="0"/>
              <a:t>" --deploy</a:t>
            </a:r>
          </a:p>
          <a:p>
            <a:endParaRPr lang="en-US" dirty="0" smtClean="0"/>
          </a:p>
          <a:p>
            <a:r>
              <a:rPr lang="en-US" dirty="0" smtClean="0"/>
              <a:t>See counter:</a:t>
            </a:r>
          </a:p>
          <a:p>
            <a:r>
              <a:rPr lang="en-US" dirty="0" smtClean="0"/>
              <a:t>field-value-counter display --name </a:t>
            </a:r>
            <a:r>
              <a:rPr lang="en-US" dirty="0" err="1" smtClean="0"/>
              <a:t>tweetlang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5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2" y="302843"/>
            <a:ext cx="7218487" cy="4143440"/>
          </a:xfrm>
          <a:prstGeom prst="rect">
            <a:avLst/>
          </a:prstGeom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076" y="1553305"/>
            <a:ext cx="3930117" cy="28905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/pivotal-big-data-roadshow</a:t>
            </a:r>
          </a:p>
        </p:txBody>
      </p:sp>
    </p:spTree>
    <p:extLst>
      <p:ext uri="{BB962C8B-B14F-4D97-AF65-F5344CB8AC3E}">
        <p14:creationId xmlns:p14="http://schemas.microsoft.com/office/powerpoint/2010/main" val="998172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Hands-on Lab using Pivotal 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93588"/>
            <a:ext cx="68636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Streaming </a:t>
            </a:r>
            <a:r>
              <a:rPr lang="x-none" sz="3600" b="1" dirty="0" smtClean="0">
                <a:solidFill>
                  <a:srgbClr val="F7904A"/>
                </a:solidFill>
              </a:rPr>
              <a:t>with Spring </a:t>
            </a:r>
            <a:r>
              <a:rPr lang="x-none" sz="3600" b="1" dirty="0" smtClean="0">
                <a:solidFill>
                  <a:srgbClr val="F7904A"/>
                </a:solidFill>
              </a:rPr>
              <a:t>XD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74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45518" y="20393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565" y="1877266"/>
            <a:ext cx="4189922" cy="951208"/>
          </a:xfrm>
          <a:prstGeom prst="rect">
            <a:avLst/>
          </a:prstGeom>
          <a:noFill/>
          <a:ln w="38100" cap="flat">
            <a:solidFill>
              <a:schemeClr val="accent3"/>
            </a:solidFill>
            <a:prstDash val="dash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new connectors easily using 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165780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759399" y="2515690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1204"/>
          <p:cNvSpPr/>
          <p:nvPr/>
        </p:nvSpPr>
        <p:spPr>
          <a:xfrm>
            <a:off x="6760118" y="2312412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59801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1204"/>
          <p:cNvSpPr/>
          <p:nvPr/>
        </p:nvSpPr>
        <p:spPr>
          <a:xfrm>
            <a:off x="5369527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26057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1204"/>
          <p:cNvSpPr/>
          <p:nvPr/>
        </p:nvSpPr>
        <p:spPr>
          <a:xfrm>
            <a:off x="3935783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4754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1204"/>
          <p:cNvSpPr/>
          <p:nvPr/>
        </p:nvSpPr>
        <p:spPr>
          <a:xfrm>
            <a:off x="2523487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1085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85" y="226350"/>
            <a:ext cx="8410576" cy="45720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Spring XD Scale-Out and HA Architecture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4152" y="1086785"/>
            <a:ext cx="512321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7064" y="1177601"/>
            <a:ext cx="5151816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26"/>
          <p:cNvSpPr/>
          <p:nvPr/>
        </p:nvSpPr>
        <p:spPr>
          <a:xfrm>
            <a:off x="2387610" y="138442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16531" y="152579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037" y="128647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04"/>
          <p:cNvSpPr/>
          <p:nvPr/>
        </p:nvSpPr>
        <p:spPr>
          <a:xfrm>
            <a:off x="1619735" y="172541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3" name="Shape 1426"/>
          <p:cNvSpPr/>
          <p:nvPr/>
        </p:nvSpPr>
        <p:spPr>
          <a:xfrm>
            <a:off x="3245262" y="137523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1134" y="151660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426"/>
          <p:cNvSpPr/>
          <p:nvPr/>
        </p:nvSpPr>
        <p:spPr>
          <a:xfrm>
            <a:off x="4066049" y="137363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5963" y="15150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426"/>
          <p:cNvSpPr/>
          <p:nvPr/>
        </p:nvSpPr>
        <p:spPr>
          <a:xfrm>
            <a:off x="4930877" y="136735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774896" y="151820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426"/>
          <p:cNvSpPr/>
          <p:nvPr/>
        </p:nvSpPr>
        <p:spPr>
          <a:xfrm>
            <a:off x="6029811" y="137523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619735" y="1725419"/>
            <a:ext cx="1064254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8780" y="1725419"/>
            <a:ext cx="971579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9460" y="1725419"/>
            <a:ext cx="435436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2046" y="1725419"/>
            <a:ext cx="510338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3051" y="1725419"/>
            <a:ext cx="0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8755" y="2582089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434" y="2681953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Rectangle 43"/>
          <p:cNvSpPr/>
          <p:nvPr/>
        </p:nvSpPr>
        <p:spPr>
          <a:xfrm>
            <a:off x="3862323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5002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46"/>
          <p:cNvSpPr/>
          <p:nvPr/>
        </p:nvSpPr>
        <p:spPr>
          <a:xfrm>
            <a:off x="5297547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226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49"/>
          <p:cNvSpPr/>
          <p:nvPr/>
        </p:nvSpPr>
        <p:spPr>
          <a:xfrm>
            <a:off x="6691237" y="2578191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3916" y="26780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 52"/>
          <p:cNvSpPr/>
          <p:nvPr/>
        </p:nvSpPr>
        <p:spPr>
          <a:xfrm>
            <a:off x="2444815" y="2581924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7494" y="2681788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1204"/>
          <p:cNvSpPr/>
          <p:nvPr/>
        </p:nvSpPr>
        <p:spPr>
          <a:xfrm>
            <a:off x="3862323" y="809327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admin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2" name="Shape 1204"/>
          <p:cNvSpPr/>
          <p:nvPr/>
        </p:nvSpPr>
        <p:spPr>
          <a:xfrm>
            <a:off x="1080811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2" name="Shape 1426"/>
          <p:cNvSpPr/>
          <p:nvPr/>
        </p:nvSpPr>
        <p:spPr>
          <a:xfrm>
            <a:off x="1280622" y="3121184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3" name="Shape 1426"/>
          <p:cNvSpPr/>
          <p:nvPr/>
        </p:nvSpPr>
        <p:spPr>
          <a:xfrm>
            <a:off x="2765369" y="3121184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4" name="Shape 1426"/>
          <p:cNvSpPr/>
          <p:nvPr/>
        </p:nvSpPr>
        <p:spPr>
          <a:xfrm>
            <a:off x="4151287" y="3133410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426"/>
          <p:cNvSpPr/>
          <p:nvPr/>
        </p:nvSpPr>
        <p:spPr>
          <a:xfrm>
            <a:off x="5480594" y="3122868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6" name="Shape 1426"/>
          <p:cNvSpPr/>
          <p:nvPr/>
        </p:nvSpPr>
        <p:spPr>
          <a:xfrm>
            <a:off x="7013444" y="3122868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6" name="Shape 1204"/>
          <p:cNvSpPr/>
          <p:nvPr/>
        </p:nvSpPr>
        <p:spPr>
          <a:xfrm>
            <a:off x="1244628" y="4255176"/>
            <a:ext cx="747522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RabbitMQ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87" name="Can 86"/>
          <p:cNvSpPr/>
          <p:nvPr/>
        </p:nvSpPr>
        <p:spPr>
          <a:xfrm rot="16200000">
            <a:off x="4114275" y="650773"/>
            <a:ext cx="643018" cy="6980150"/>
          </a:xfrm>
          <a:prstGeom prst="can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95" y="3912170"/>
            <a:ext cx="315520" cy="3155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14386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15910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9420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0944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643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167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110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9634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924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3448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155461" y="4101312"/>
            <a:ext cx="5189371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155461" y="4227690"/>
            <a:ext cx="5189371" cy="3576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1901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1901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970894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970894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204"/>
          <p:cNvSpPr/>
          <p:nvPr/>
        </p:nvSpPr>
        <p:spPr>
          <a:xfrm>
            <a:off x="552585" y="1835176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chemeClr val="tx2">
                    <a:lumMod val="75000"/>
                  </a:schemeClr>
                </a:solidFill>
              </a:rPr>
              <a:t>Stream Deployment</a:t>
            </a:r>
            <a:endParaRPr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53" y="1861463"/>
            <a:ext cx="1111069" cy="4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9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9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9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9" grpId="0" animBg="1"/>
      <p:bldP spid="67" grpId="0" animBg="1"/>
      <p:bldP spid="77" grpId="0" animBg="1"/>
      <p:bldP spid="65" grpId="0" animBg="1"/>
      <p:bldP spid="66" grpId="0" animBg="1"/>
      <p:bldP spid="64" grpId="0" animBg="1"/>
      <p:bldP spid="3" grpId="0" animBg="1"/>
      <p:bldP spid="4" grpId="0" animBg="1"/>
      <p:bldP spid="5" grpId="0" animBg="1"/>
      <p:bldP spid="8" grpId="0" animBg="1"/>
      <p:bldP spid="13" grpId="0" animBg="1"/>
      <p:bldP spid="15" grpId="0" animBg="1"/>
      <p:bldP spid="17" grpId="0" animBg="1"/>
      <p:bldP spid="19" grpId="0" animBg="1"/>
      <p:bldP spid="32" grpId="0" animBg="1"/>
      <p:bldP spid="44" grpId="0" animBg="1"/>
      <p:bldP spid="47" grpId="0" animBg="1"/>
      <p:bldP spid="50" grpId="0" animBg="1"/>
      <p:bldP spid="53" grpId="0" animBg="1"/>
      <p:bldP spid="61" grpId="0" animBg="1"/>
      <p:bldP spid="62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 animBg="1"/>
      <p:bldP spid="87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39"/>
            <a:ext cx="9144000" cy="36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64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434"/>
          <p:cNvSpPr/>
          <p:nvPr/>
        </p:nvSpPr>
        <p:spPr>
          <a:xfrm>
            <a:off x="-168396" y="-84167"/>
            <a:ext cx="9480792" cy="4699692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196" y="315178"/>
            <a:ext cx="4199926" cy="4199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331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498" y="310542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1576158" y="1582125"/>
            <a:ext cx="49987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59070" y="1672941"/>
            <a:ext cx="4998703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2179616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808537" y="202113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043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1411741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13382" y="1916738"/>
            <a:ext cx="856635" cy="0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66612" y="2875482"/>
            <a:ext cx="1131532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28622" y="2204125"/>
            <a:ext cx="0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462804" y="794206"/>
            <a:ext cx="1319452" cy="3911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4536979" y="891780"/>
            <a:ext cx="1149730" cy="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Groovy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13382" y="2073912"/>
            <a:ext cx="856635" cy="460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41672" y="2204125"/>
            <a:ext cx="10078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027877" y="1229227"/>
            <a:ext cx="6814" cy="615448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8201" y="1229227"/>
            <a:ext cx="0" cy="615447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2731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2731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0177" y="2998513"/>
            <a:ext cx="376097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3751993" y="3426591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7736987" y="3533608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23190" y="1594657"/>
            <a:ext cx="1300593" cy="9916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589456" y="2064904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7352921" y="169132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Lake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1" name="Shape 1066"/>
          <p:cNvSpPr/>
          <p:nvPr/>
        </p:nvSpPr>
        <p:spPr>
          <a:xfrm>
            <a:off x="373596" y="160366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52" name="Shape 1068"/>
          <p:cNvSpPr/>
          <p:nvPr/>
        </p:nvSpPr>
        <p:spPr>
          <a:xfrm>
            <a:off x="326740" y="2204125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 dirty="0">
                <a:solidFill>
                  <a:srgbClr val="94949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57" name="Shape 1426"/>
          <p:cNvSpPr/>
          <p:nvPr/>
        </p:nvSpPr>
        <p:spPr>
          <a:xfrm>
            <a:off x="431887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8" name="Shape 1426"/>
          <p:cNvSpPr/>
          <p:nvPr/>
        </p:nvSpPr>
        <p:spPr>
          <a:xfrm>
            <a:off x="4336947" y="1283275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5337437" y="1273772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CSV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7429856" y="2739532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Advanced Analytics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23190" y="2631436"/>
            <a:ext cx="1300593" cy="110662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What you’ll build with no source code required</a:t>
            </a:r>
            <a:endParaRPr sz="2300" dirty="0">
              <a:solidFill>
                <a:srgbClr val="00685D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1504" y="3793303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213814" y="3811319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913688" y="3829336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055998" y="3856360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426"/>
          <p:cNvSpPr/>
          <p:nvPr/>
        </p:nvSpPr>
        <p:spPr>
          <a:xfrm>
            <a:off x="4306367" y="3820328"/>
            <a:ext cx="800712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 / Rest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9" name="Shape 1426"/>
          <p:cNvSpPr/>
          <p:nvPr/>
        </p:nvSpPr>
        <p:spPr>
          <a:xfrm>
            <a:off x="8169720" y="3833467"/>
            <a:ext cx="71639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SQL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80" name="Shape 1426"/>
          <p:cNvSpPr/>
          <p:nvPr/>
        </p:nvSpPr>
        <p:spPr>
          <a:xfrm>
            <a:off x="3468614" y="4220823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Transactional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1" name="Shape 1426"/>
          <p:cNvSpPr/>
          <p:nvPr/>
        </p:nvSpPr>
        <p:spPr>
          <a:xfrm>
            <a:off x="7492904" y="4274357"/>
            <a:ext cx="14333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Analytics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3" name="Shape 1426"/>
          <p:cNvSpPr/>
          <p:nvPr/>
        </p:nvSpPr>
        <p:spPr>
          <a:xfrm>
            <a:off x="3037268" y="187057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603140" y="201194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1426"/>
          <p:cNvSpPr/>
          <p:nvPr/>
        </p:nvSpPr>
        <p:spPr>
          <a:xfrm>
            <a:off x="3858055" y="186897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477969" y="201034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1426"/>
          <p:cNvSpPr/>
          <p:nvPr/>
        </p:nvSpPr>
        <p:spPr>
          <a:xfrm>
            <a:off x="4722883" y="186269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66902" y="201354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1426"/>
          <p:cNvSpPr/>
          <p:nvPr/>
        </p:nvSpPr>
        <p:spPr>
          <a:xfrm>
            <a:off x="5821817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8431</TotalTime>
  <Words>466</Words>
  <Application>Microsoft Macintosh PowerPoint</Application>
  <PresentationFormat>On-screen Show (16:9)</PresentationFormat>
  <Paragraphs>122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Default</vt:lpstr>
      <vt:lpstr>PowerPoint Presentation</vt:lpstr>
      <vt:lpstr>PowerPoint Presentation</vt:lpstr>
      <vt:lpstr>PowerPoint Presentation</vt:lpstr>
      <vt:lpstr>Spring XD – State of the Art Data Pipeline automation</vt:lpstr>
      <vt:lpstr>Spring XD Scale-Out and HA Architecture</vt:lpstr>
      <vt:lpstr>Demo:  aggregating data from Twitter</vt:lpstr>
      <vt:lpstr>Demo:  aggregating data from Twitter</vt:lpstr>
      <vt:lpstr>Demo:  aggregating data from Twitter</vt:lpstr>
      <vt:lpstr>What you’ll build with no source code required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140</cp:revision>
  <dcterms:modified xsi:type="dcterms:W3CDTF">2015-03-23T16:20:36Z</dcterms:modified>
</cp:coreProperties>
</file>